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0"/>
  </p:notesMasterIdLst>
  <p:sldIdLst>
    <p:sldId id="256" r:id="rId2"/>
    <p:sldId id="258" r:id="rId3"/>
    <p:sldId id="259" r:id="rId4"/>
    <p:sldId id="266" r:id="rId5"/>
    <p:sldId id="261" r:id="rId6"/>
    <p:sldId id="296" r:id="rId7"/>
    <p:sldId id="297" r:id="rId8"/>
    <p:sldId id="267" r:id="rId9"/>
    <p:sldId id="298" r:id="rId10"/>
    <p:sldId id="300" r:id="rId11"/>
    <p:sldId id="319" r:id="rId12"/>
    <p:sldId id="321" r:id="rId13"/>
    <p:sldId id="320" r:id="rId14"/>
    <p:sldId id="262" r:id="rId15"/>
    <p:sldId id="301" r:id="rId16"/>
    <p:sldId id="322" r:id="rId17"/>
    <p:sldId id="306" r:id="rId18"/>
    <p:sldId id="302" r:id="rId19"/>
    <p:sldId id="329" r:id="rId20"/>
    <p:sldId id="304" r:id="rId21"/>
    <p:sldId id="303" r:id="rId22"/>
    <p:sldId id="307" r:id="rId23"/>
    <p:sldId id="309" r:id="rId24"/>
    <p:sldId id="310" r:id="rId25"/>
    <p:sldId id="311" r:id="rId26"/>
    <p:sldId id="312" r:id="rId27"/>
    <p:sldId id="323" r:id="rId28"/>
    <p:sldId id="324" r:id="rId29"/>
    <p:sldId id="325" r:id="rId30"/>
    <p:sldId id="313" r:id="rId31"/>
    <p:sldId id="326" r:id="rId32"/>
    <p:sldId id="315" r:id="rId33"/>
    <p:sldId id="316" r:id="rId34"/>
    <p:sldId id="314" r:id="rId35"/>
    <p:sldId id="327" r:id="rId36"/>
    <p:sldId id="328" r:id="rId37"/>
    <p:sldId id="317" r:id="rId38"/>
    <p:sldId id="318" r:id="rId3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1"/>
    </p:embeddedFont>
    <p:embeddedFont>
      <p:font typeface="DM Serif Display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57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151"/>
    <a:srgbClr val="8E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6931A-D53A-4965-8D94-B0B3CD37514B}">
  <a:tblStyle styleId="{2186931A-D53A-4965-8D94-B0B3CD3751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660847-D538-4720-8EBD-23D8C54A66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120"/>
      </p:cViewPr>
      <p:guideLst>
        <p:guide orient="horz" pos="164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d9d4037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d9d4037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73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47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50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3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037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30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2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350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5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93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7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36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248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0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35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553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9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72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53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82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858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427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293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904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03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cff9a82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dcff9a82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33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dcff9a82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dcff9a82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34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08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35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 hasCustomPrompt="1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4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600202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856875" y="2171252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3431925" y="2171252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6002025" y="2171252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34354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 hasCustomPrompt="1"/>
          </p:nvPr>
        </p:nvSpPr>
        <p:spPr>
          <a:xfrm>
            <a:off x="600202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856875" y="3935550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3431925" y="3935550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6002025" y="3935550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715050" y="0"/>
            <a:ext cx="7714575" cy="5143800"/>
            <a:chOff x="715050" y="0"/>
            <a:chExt cx="7714575" cy="5143800"/>
          </a:xfrm>
        </p:grpSpPr>
        <p:cxnSp>
          <p:nvCxnSpPr>
            <p:cNvPr id="118" name="Google Shape;118;p13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50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9505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17550" y="273367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60883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517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883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16" name="Google Shape;216;p23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3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3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3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4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22" name="Google Shape;222;p24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23" name="Google Shape;223;p24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4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4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6" name="Google Shape;226;p24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5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6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6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flipH="1">
            <a:off x="2462700" y="280775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064600" y="4005027"/>
            <a:ext cx="4360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flipH="1">
            <a:off x="660415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45" name="Google Shape;45;p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cxnSp>
          <p:nvCxnSpPr>
            <p:cNvPr id="51" name="Google Shape;51;p6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6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56" name="Google Shape;56;p7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 flipH="1">
            <a:off x="5812125" y="723925"/>
            <a:ext cx="26139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 flipH="1">
            <a:off x="5812125" y="3419750"/>
            <a:ext cx="2613900" cy="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712000" y="531625"/>
            <a:ext cx="4238700" cy="407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705150" y="3819525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71010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5150" y="1629900"/>
            <a:ext cx="507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5100" y="2611250"/>
            <a:ext cx="5078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710100" y="4608500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9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87" name="Google Shape;87;p10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10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10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10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1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93" name="Google Shape;93;p11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1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1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9273"/>
            <a:ext cx="77139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707015" y="1649085"/>
            <a:ext cx="7567189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Low-Carbon Electricity Generation:</a:t>
            </a:r>
            <a:br>
              <a:rPr lang="en" sz="3600" dirty="0"/>
            </a:br>
            <a:r>
              <a:rPr lang="en" sz="3600" i="1" dirty="0"/>
              <a:t>A Comprehensive Analysis</a:t>
            </a:r>
            <a:endParaRPr sz="3600" i="1"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Valerio Rocca, Giacomo Virginio</a:t>
            </a:r>
            <a:endParaRPr dirty="0"/>
          </a:p>
        </p:txBody>
      </p:sp>
      <p:cxnSp>
        <p:nvCxnSpPr>
          <p:cNvPr id="255" name="Google Shape;255;p3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0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A.Y. 2022/2023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History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of low-carbon </a:t>
            </a:r>
            <a:r>
              <a:rPr lang="it-IT" sz="2800" dirty="0">
                <a:solidFill>
                  <a:srgbClr val="525151"/>
                </a:solidFill>
              </a:rPr>
              <a:t>generation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8100" y="538325"/>
            <a:ext cx="5076620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First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dawn</a:t>
            </a:r>
            <a:r>
              <a:rPr lang="it-IT" sz="2800" dirty="0">
                <a:solidFill>
                  <a:srgbClr val="525151"/>
                </a:solidFill>
              </a:rPr>
              <a:t> of low-carbon </a:t>
            </a:r>
            <a:r>
              <a:rPr lang="it-IT" sz="2800" dirty="0" err="1">
                <a:solidFill>
                  <a:srgbClr val="525151"/>
                </a:solidFill>
              </a:rPr>
              <a:t>electricity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Second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nuclear’s</a:t>
            </a:r>
            <a:r>
              <a:rPr lang="it-IT" sz="2800" dirty="0">
                <a:solidFill>
                  <a:srgbClr val="525151"/>
                </a:solidFill>
              </a:rPr>
              <a:t>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Third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renewables</a:t>
            </a:r>
            <a:r>
              <a:rPr lang="it-IT" sz="2800" dirty="0">
                <a:solidFill>
                  <a:srgbClr val="525151"/>
                </a:solidFill>
              </a:rPr>
              <a:t>’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Grouping in </a:t>
            </a:r>
            <a:r>
              <a:rPr lang="en" dirty="0">
                <a:solidFill>
                  <a:schemeClr val="bg2"/>
                </a:solidFill>
              </a:rPr>
              <a:t>macroregions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8" name="Picture 4267">
            <a:extLst>
              <a:ext uri="{FF2B5EF4-FFF2-40B4-BE49-F238E27FC236}">
                <a16:creationId xmlns:a16="http://schemas.microsoft.com/office/drawing/2014/main" id="{0945CFA5-7194-BB74-2C3E-19874EB5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99086"/>
            <a:ext cx="7548075" cy="34869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5798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Low-carbon and </a:t>
            </a: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how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does</a:t>
            </a:r>
            <a:r>
              <a:rPr lang="it-IT" sz="2800" dirty="0">
                <a:solidFill>
                  <a:srgbClr val="525151"/>
                </a:solidFill>
              </a:rPr>
              <a:t> generation </a:t>
            </a:r>
            <a:r>
              <a:rPr lang="it-IT" sz="2800" dirty="0" err="1">
                <a:solidFill>
                  <a:srgbClr val="525151"/>
                </a:solidFill>
              </a:rPr>
              <a:t>vary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7" y="1063082"/>
            <a:ext cx="5442379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3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Transversal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importance</a:t>
            </a:r>
            <a:r>
              <a:rPr lang="it-IT" sz="2800" dirty="0">
                <a:solidFill>
                  <a:srgbClr val="525151"/>
                </a:solidFill>
              </a:rPr>
              <a:t> of </a:t>
            </a: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34" y="1063082"/>
            <a:ext cx="5437604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525151"/>
                </a:solidFill>
              </a:rPr>
              <a:t>Zoom on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non-</a:t>
            </a:r>
            <a:r>
              <a:rPr lang="it-IT" sz="2800" dirty="0" err="1">
                <a:solidFill>
                  <a:schemeClr val="bg2"/>
                </a:solidFill>
              </a:rPr>
              <a:t>hydro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 err="1">
                <a:solidFill>
                  <a:schemeClr val="bg2"/>
                </a:solidFill>
              </a:rPr>
              <a:t>renewables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7321" y="899532"/>
            <a:ext cx="5359152" cy="30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Higher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share </a:t>
            </a:r>
            <a:r>
              <a:rPr lang="it-IT" sz="2800" dirty="0" err="1">
                <a:solidFill>
                  <a:srgbClr val="525151"/>
                </a:solidFill>
              </a:rPr>
              <a:t>means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stronger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green </a:t>
            </a:r>
            <a:r>
              <a:rPr lang="it-IT" sz="2800" dirty="0" err="1">
                <a:solidFill>
                  <a:schemeClr val="bg2"/>
                </a:solidFill>
              </a:rPr>
              <a:t>transition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7" y="1335581"/>
            <a:ext cx="5383999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0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3512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South-Africa: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outperforming</a:t>
            </a:r>
            <a:r>
              <a:rPr lang="it-IT" sz="2800" dirty="0">
                <a:solidFill>
                  <a:srgbClr val="525151"/>
                </a:solidFill>
              </a:rPr>
              <a:t> country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941" y="1335581"/>
            <a:ext cx="5323551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4543157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02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56874" y="2171252"/>
            <a:ext cx="3410325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r>
              <a:rPr lang="it-IT" dirty="0" err="1"/>
              <a:t>Pre</a:t>
            </a:r>
            <a:r>
              <a:rPr lang="it-IT" dirty="0"/>
              <a:t>-processing and EDA</a:t>
            </a:r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4561910" y="2171252"/>
            <a:ext cx="3496704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Analyses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4" y="3935550"/>
            <a:ext cx="3023749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/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4802511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4535058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The </a:t>
            </a:r>
            <a:r>
              <a:rPr lang="en" dirty="0">
                <a:solidFill>
                  <a:schemeClr val="bg2"/>
                </a:solidFill>
              </a:rPr>
              <a:t>Green Score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9FB49C-97E3-E24E-A036-303591FE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2" y="2291518"/>
            <a:ext cx="5878912" cy="7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Green Score </a:t>
            </a:r>
            <a:r>
              <a:rPr lang="it-IT" sz="2800" dirty="0">
                <a:solidFill>
                  <a:srgbClr val="525151"/>
                </a:solidFill>
              </a:rPr>
              <a:t>in </a:t>
            </a:r>
            <a:r>
              <a:rPr lang="it-IT" sz="2800" dirty="0" err="1">
                <a:solidFill>
                  <a:srgbClr val="525151"/>
                </a:solidFill>
              </a:rPr>
              <a:t>different</a:t>
            </a:r>
            <a:r>
              <a:rPr lang="it-IT" sz="2800" dirty="0">
                <a:solidFill>
                  <a:srgbClr val="525151"/>
                </a:solidFill>
              </a:rPr>
              <a:t> countries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35581"/>
            <a:ext cx="5378397" cy="2627954"/>
          </a:xfrm>
          <a:prstGeom prst="rect">
            <a:avLst/>
          </a:prstGeom>
        </p:spPr>
      </p:pic>
      <p:cxnSp>
        <p:nvCxnSpPr>
          <p:cNvPr id="2" name="Google Shape;434;p41">
            <a:extLst>
              <a:ext uri="{FF2B5EF4-FFF2-40B4-BE49-F238E27FC236}">
                <a16:creationId xmlns:a16="http://schemas.microsoft.com/office/drawing/2014/main" id="{B7C5A810-32DE-BD4B-7740-A975DA7D2BF9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434;p41">
            <a:extLst>
              <a:ext uri="{FF2B5EF4-FFF2-40B4-BE49-F238E27FC236}">
                <a16:creationId xmlns:a16="http://schemas.microsoft.com/office/drawing/2014/main" id="{3EB05048-CEFC-BA71-9B03-DAB37573AA4E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5;p37">
            <a:extLst>
              <a:ext uri="{FF2B5EF4-FFF2-40B4-BE49-F238E27FC236}">
                <a16:creationId xmlns:a16="http://schemas.microsoft.com/office/drawing/2014/main" id="{97DF42F3-93B9-D3D6-47F0-64A0EAF124BF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highlighted: Laos, Bhutan, Paraguay and Norway</a:t>
            </a:r>
          </a:p>
        </p:txBody>
      </p:sp>
    </p:spTree>
    <p:extLst>
      <p:ext uri="{BB962C8B-B14F-4D97-AF65-F5344CB8AC3E}">
        <p14:creationId xmlns:p14="http://schemas.microsoft.com/office/powerpoint/2010/main" val="40103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 err="1">
                <a:solidFill>
                  <a:schemeClr val="bg2"/>
                </a:solidFill>
              </a:rPr>
              <a:t>dominance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in the </a:t>
            </a:r>
            <a:r>
              <a:rPr lang="it-IT" sz="2800" dirty="0" err="1">
                <a:solidFill>
                  <a:schemeClr val="tx1"/>
                </a:solidFill>
              </a:rPr>
              <a:t>outliers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58970"/>
            <a:ext cx="5378397" cy="25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Laos</a:t>
            </a:r>
            <a:r>
              <a:rPr lang="en" dirty="0">
                <a:solidFill>
                  <a:srgbClr val="525151"/>
                </a:solidFill>
              </a:rPr>
              <a:t>: the Battery of Southeast Asia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1" y="1263704"/>
            <a:ext cx="7520470" cy="312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11C1C-B163-6797-8A52-CBE0421CF8A5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https://www.andritz.com/hydro-en/hydronews/hydro-news-asia/laos</a:t>
            </a:r>
          </a:p>
        </p:txBody>
      </p:sp>
    </p:spTree>
    <p:extLst>
      <p:ext uri="{BB962C8B-B14F-4D97-AF65-F5344CB8AC3E}">
        <p14:creationId xmlns:p14="http://schemas.microsoft.com/office/powerpoint/2010/main" val="327327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Which</a:t>
            </a:r>
            <a:r>
              <a:rPr lang="it-IT" sz="2800" dirty="0">
                <a:solidFill>
                  <a:schemeClr val="bg2"/>
                </a:solidFill>
              </a:rPr>
              <a:t> sources </a:t>
            </a:r>
            <a:r>
              <a:rPr lang="it-IT" sz="2800" dirty="0" err="1">
                <a:solidFill>
                  <a:schemeClr val="tx1"/>
                </a:solidFill>
              </a:rPr>
              <a:t>influence</a:t>
            </a:r>
            <a:r>
              <a:rPr lang="it-IT" sz="2800" dirty="0">
                <a:solidFill>
                  <a:schemeClr val="tx1"/>
                </a:solidFill>
              </a:rPr>
              <a:t> the Green Score?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285415"/>
            <a:ext cx="5405987" cy="27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and</a:t>
            </a:r>
            <a:r>
              <a:rPr lang="it-IT" sz="2800" dirty="0">
                <a:solidFill>
                  <a:schemeClr val="bg2"/>
                </a:solidFill>
              </a:rPr>
              <a:t> Green Scores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34664"/>
            <a:ext cx="5405987" cy="26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1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an </a:t>
            </a:r>
            <a:r>
              <a:rPr lang="it-IT" sz="2800" dirty="0" err="1">
                <a:solidFill>
                  <a:schemeClr val="tx1"/>
                </a:solidFill>
              </a:rPr>
              <a:t>heterogeneous</a:t>
            </a:r>
            <a:r>
              <a:rPr lang="it-IT" sz="2800" dirty="0">
                <a:solidFill>
                  <a:schemeClr val="tx1"/>
                </a:solidFill>
              </a:rPr>
              <a:t> energy mix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8734"/>
            <a:ext cx="5405987" cy="2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some </a:t>
            </a:r>
            <a:r>
              <a:rPr lang="it-IT" sz="2800" dirty="0" err="1">
                <a:solidFill>
                  <a:schemeClr val="tx1"/>
                </a:solidFill>
              </a:rPr>
              <a:t>driven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9474"/>
            <a:ext cx="5405987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still</a:t>
            </a:r>
            <a:r>
              <a:rPr lang="it-IT" sz="2800" dirty="0">
                <a:solidFill>
                  <a:schemeClr val="tx1"/>
                </a:solidFill>
              </a:rPr>
              <a:t> by non-</a:t>
            </a:r>
            <a:r>
              <a:rPr lang="it-IT" sz="2800" dirty="0" err="1">
                <a:solidFill>
                  <a:schemeClr val="tx1"/>
                </a:solidFill>
              </a:rPr>
              <a:t>hydro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renewables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Pre</a:t>
            </a:r>
            <a:r>
              <a:rPr lang="it-IT" sz="5400" dirty="0"/>
              <a:t>-processing and EDA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Eastern Europe: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region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55046"/>
            <a:ext cx="5405987" cy="25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1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290" y="1361477"/>
            <a:ext cx="535211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 </a:t>
            </a:r>
            <a:r>
              <a:rPr lang="it-IT" sz="2800" dirty="0">
                <a:solidFill>
                  <a:schemeClr val="tx1"/>
                </a:solidFill>
              </a:rPr>
              <a:t>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915" y="1361164"/>
            <a:ext cx="5366864" cy="2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5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335" y="1361477"/>
            <a:ext cx="536602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Uruguay: </a:t>
            </a:r>
            <a:r>
              <a:rPr lang="it-IT" sz="2800" dirty="0">
                <a:solidFill>
                  <a:schemeClr val="tx1"/>
                </a:solidFill>
              </a:rPr>
              <a:t>the wind </a:t>
            </a:r>
            <a:r>
              <a:rPr lang="it-IT" sz="2800" dirty="0" err="1">
                <a:solidFill>
                  <a:schemeClr val="tx1"/>
                </a:solidFill>
              </a:rPr>
              <a:t>republic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354" y="1361329"/>
            <a:ext cx="5405987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3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Kenya: </a:t>
            </a:r>
            <a:r>
              <a:rPr lang="it-IT" sz="2800" dirty="0">
                <a:solidFill>
                  <a:schemeClr val="tx1"/>
                </a:solidFill>
              </a:rPr>
              <a:t>a </a:t>
            </a:r>
            <a:r>
              <a:rPr lang="it-IT" sz="2800" dirty="0" err="1">
                <a:solidFill>
                  <a:schemeClr val="tx1"/>
                </a:solidFill>
              </a:rPr>
              <a:t>successful</a:t>
            </a:r>
            <a:r>
              <a:rPr lang="it-IT" sz="2800" dirty="0">
                <a:solidFill>
                  <a:schemeClr val="tx1"/>
                </a:solidFill>
              </a:rPr>
              <a:t> exploitation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906" y="1361329"/>
            <a:ext cx="5362883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15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Kenya</a:t>
            </a:r>
            <a:r>
              <a:rPr lang="en" dirty="0">
                <a:solidFill>
                  <a:srgbClr val="525151"/>
                </a:solidFill>
              </a:rPr>
              <a:t>: a successful exploitation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006" y="1263704"/>
            <a:ext cx="6664420" cy="3129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DB46C2-DD8D-5684-B634-D3C6DBDAEB29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https://www.imf.org/en/Publications/fandd/issues/2022/12/country-case-kenya-taps-the-earth-heat</a:t>
            </a:r>
          </a:p>
        </p:txBody>
      </p:sp>
    </p:spTree>
    <p:extLst>
      <p:ext uri="{BB962C8B-B14F-4D97-AF65-F5344CB8AC3E}">
        <p14:creationId xmlns:p14="http://schemas.microsoft.com/office/powerpoint/2010/main" val="1770135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2" y="538071"/>
            <a:ext cx="260333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</a:rPr>
              <a:t>The Middle East and North Africa:</a:t>
            </a:r>
            <a:r>
              <a:rPr lang="en-US" sz="2800" dirty="0">
                <a:solidFill>
                  <a:schemeClr val="tx1"/>
                </a:solidFill>
              </a:rPr>
              <a:t> the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fossil fuel dependency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970" y="1361477"/>
            <a:ext cx="536075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9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 capita </a:t>
            </a:r>
            <a:r>
              <a:rPr lang="en-US" dirty="0">
                <a:solidFill>
                  <a:schemeClr val="bg2"/>
                </a:solidFill>
              </a:rPr>
              <a:t>reserves </a:t>
            </a:r>
            <a:r>
              <a:rPr lang="en-US" dirty="0">
                <a:solidFill>
                  <a:schemeClr val="tx1"/>
                </a:solidFill>
              </a:rPr>
              <a:t>of oil and gas</a:t>
            </a:r>
            <a:endParaRPr lang="it-IT" dirty="0">
              <a:solidFill>
                <a:schemeClr val="tx1"/>
              </a:solidFill>
            </a:endParaRPr>
          </a:p>
        </p:txBody>
      </p:sp>
      <p:graphicFrame>
        <p:nvGraphicFramePr>
          <p:cNvPr id="453" name="Google Shape;453;p43"/>
          <p:cNvGraphicFramePr/>
          <p:nvPr>
            <p:extLst>
              <p:ext uri="{D42A27DB-BD31-4B8C-83A1-F6EECF244321}">
                <p14:modId xmlns:p14="http://schemas.microsoft.com/office/powerpoint/2010/main" val="85959519"/>
              </p:ext>
            </p:extLst>
          </p:nvPr>
        </p:nvGraphicFramePr>
        <p:xfrm>
          <a:off x="715125" y="1341424"/>
          <a:ext cx="7722631" cy="2754790"/>
        </p:xfrm>
        <a:graphic>
          <a:graphicData uri="http://schemas.openxmlformats.org/drawingml/2006/table">
            <a:tbl>
              <a:tblPr>
                <a:noFill/>
                <a:tableStyleId>{E8660847-D538-4720-8EBD-23D8C54A6644}</a:tableStyleId>
              </a:tblPr>
              <a:tblGrid>
                <a:gridCol w="273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Oil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Gas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Middle East &amp;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North Africa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 469.81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583,180.3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Other countries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18.40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22,920.9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54" name="Google Shape;454;p43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823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datasets merged to obtain the final one</a:t>
            </a:r>
            <a:endParaRPr dirty="0"/>
          </a:p>
        </p:txBody>
      </p:sp>
      <p:cxnSp>
        <p:nvCxnSpPr>
          <p:cNvPr id="425" name="Google Shape;425;p4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datasets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dataset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Other</a:t>
            </a:r>
            <a:r>
              <a:rPr lang="it-IT" dirty="0"/>
              <a:t> datasets</a:t>
            </a: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containing the main features (e.g., electricity generation from X source, net electricity import).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Contains a row for each country and for each year.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containing additional features useful for the analyses (e.g., death rate from air pollution, oil reserves).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Those datasets have been left joined to the Energy dataset.</a:t>
            </a:r>
            <a:endParaRPr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10566;p65">
            <a:extLst>
              <a:ext uri="{FF2B5EF4-FFF2-40B4-BE49-F238E27FC236}">
                <a16:creationId xmlns:a16="http://schemas.microsoft.com/office/drawing/2014/main" id="{4EF96980-2268-0A93-A736-3F8E9E792A36}"/>
              </a:ext>
            </a:extLst>
          </p:cNvPr>
          <p:cNvGrpSpPr/>
          <p:nvPr/>
        </p:nvGrpSpPr>
        <p:grpSpPr>
          <a:xfrm>
            <a:off x="1472654" y="1561171"/>
            <a:ext cx="393317" cy="452499"/>
            <a:chOff x="1331406" y="1513361"/>
            <a:chExt cx="301784" cy="348607"/>
          </a:xfrm>
          <a:solidFill>
            <a:schemeClr val="bg2"/>
          </a:solidFill>
        </p:grpSpPr>
        <p:sp>
          <p:nvSpPr>
            <p:cNvPr id="10" name="Google Shape;10567;p65">
              <a:extLst>
                <a:ext uri="{FF2B5EF4-FFF2-40B4-BE49-F238E27FC236}">
                  <a16:creationId xmlns:a16="http://schemas.microsoft.com/office/drawing/2014/main" id="{E627A67A-2D66-E120-3049-15C152F0C5CF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68;p65">
              <a:extLst>
                <a:ext uri="{FF2B5EF4-FFF2-40B4-BE49-F238E27FC236}">
                  <a16:creationId xmlns:a16="http://schemas.microsoft.com/office/drawing/2014/main" id="{72C31815-A0D3-CDB5-AFB1-5260A5C90805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69;p65">
              <a:extLst>
                <a:ext uri="{FF2B5EF4-FFF2-40B4-BE49-F238E27FC236}">
                  <a16:creationId xmlns:a16="http://schemas.microsoft.com/office/drawing/2014/main" id="{AE2C0DF9-46D9-0577-B583-35311B9D653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0;p65">
              <a:extLst>
                <a:ext uri="{FF2B5EF4-FFF2-40B4-BE49-F238E27FC236}">
                  <a16:creationId xmlns:a16="http://schemas.microsoft.com/office/drawing/2014/main" id="{7B98079D-3B33-27DC-0E1C-8A52F7A55A86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11845;p68">
            <a:extLst>
              <a:ext uri="{FF2B5EF4-FFF2-40B4-BE49-F238E27FC236}">
                <a16:creationId xmlns:a16="http://schemas.microsoft.com/office/drawing/2014/main" id="{A0658A17-00A0-F75F-1682-DE23AF8ECC94}"/>
              </a:ext>
            </a:extLst>
          </p:cNvPr>
          <p:cNvGrpSpPr/>
          <p:nvPr/>
        </p:nvGrpSpPr>
        <p:grpSpPr>
          <a:xfrm>
            <a:off x="5237236" y="1635513"/>
            <a:ext cx="487289" cy="421809"/>
            <a:chOff x="7500054" y="2934735"/>
            <a:chExt cx="350576" cy="280454"/>
          </a:xfrm>
          <a:solidFill>
            <a:schemeClr val="bg2"/>
          </a:solidFill>
        </p:grpSpPr>
        <p:sp>
          <p:nvSpPr>
            <p:cNvPr id="15" name="Google Shape;11846;p68">
              <a:extLst>
                <a:ext uri="{FF2B5EF4-FFF2-40B4-BE49-F238E27FC236}">
                  <a16:creationId xmlns:a16="http://schemas.microsoft.com/office/drawing/2014/main" id="{0C95B263-CBEC-50B9-C935-350B44D2F4B6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47;p68">
              <a:extLst>
                <a:ext uri="{FF2B5EF4-FFF2-40B4-BE49-F238E27FC236}">
                  <a16:creationId xmlns:a16="http://schemas.microsoft.com/office/drawing/2014/main" id="{2CBC9324-D400-F36D-BBD6-958A05EA089A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48;p68">
              <a:extLst>
                <a:ext uri="{FF2B5EF4-FFF2-40B4-BE49-F238E27FC236}">
                  <a16:creationId xmlns:a16="http://schemas.microsoft.com/office/drawing/2014/main" id="{5C797791-38DD-C128-90F9-B33931D97C2A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49;p68">
              <a:extLst>
                <a:ext uri="{FF2B5EF4-FFF2-40B4-BE49-F238E27FC236}">
                  <a16:creationId xmlns:a16="http://schemas.microsoft.com/office/drawing/2014/main" id="{63099A46-9C74-040D-9C10-D726ADC5D945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50;p68">
              <a:extLst>
                <a:ext uri="{FF2B5EF4-FFF2-40B4-BE49-F238E27FC236}">
                  <a16:creationId xmlns:a16="http://schemas.microsoft.com/office/drawing/2014/main" id="{047EBA2C-16FC-C0C9-8C09-0FE4EE158975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51;p68">
              <a:extLst>
                <a:ext uri="{FF2B5EF4-FFF2-40B4-BE49-F238E27FC236}">
                  <a16:creationId xmlns:a16="http://schemas.microsoft.com/office/drawing/2014/main" id="{727A4017-2174-0900-6786-852CC374333F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2;p68">
              <a:extLst>
                <a:ext uri="{FF2B5EF4-FFF2-40B4-BE49-F238E27FC236}">
                  <a16:creationId xmlns:a16="http://schemas.microsoft.com/office/drawing/2014/main" id="{B25AF3D1-C508-2F3B-B8ED-9541F481EE83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53;p68">
              <a:extLst>
                <a:ext uri="{FF2B5EF4-FFF2-40B4-BE49-F238E27FC236}">
                  <a16:creationId xmlns:a16="http://schemas.microsoft.com/office/drawing/2014/main" id="{16ECE3F3-A415-BEC5-D0AF-CBAD29ACAA92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dataset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3030537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rows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3023104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Variables</a:t>
            </a:r>
            <a:endParaRPr lang="it-IT"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944837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937404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11;p39">
            <a:extLst>
              <a:ext uri="{FF2B5EF4-FFF2-40B4-BE49-F238E27FC236}">
                <a16:creationId xmlns:a16="http://schemas.microsoft.com/office/drawing/2014/main" id="{50C36BCE-A063-49EB-528D-8EB19B895E62}"/>
              </a:ext>
            </a:extLst>
          </p:cNvPr>
          <p:cNvSpPr txBox="1">
            <a:spLocks/>
          </p:cNvSpPr>
          <p:nvPr/>
        </p:nvSpPr>
        <p:spPr>
          <a:xfrm>
            <a:off x="1244755" y="2086699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16, 338</a:t>
            </a:r>
          </a:p>
        </p:txBody>
      </p:sp>
      <p:sp>
        <p:nvSpPr>
          <p:cNvPr id="24" name="Google Shape;411;p39">
            <a:extLst>
              <a:ext uri="{FF2B5EF4-FFF2-40B4-BE49-F238E27FC236}">
                <a16:creationId xmlns:a16="http://schemas.microsoft.com/office/drawing/2014/main" id="{DE6F4E54-8646-B78C-B837-294AE9E24718}"/>
              </a:ext>
            </a:extLst>
          </p:cNvPr>
          <p:cNvSpPr txBox="1">
            <a:spLocks/>
          </p:cNvSpPr>
          <p:nvPr/>
        </p:nvSpPr>
        <p:spPr>
          <a:xfrm>
            <a:off x="5143966" y="2090415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29842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Descriptive</a:t>
            </a:r>
            <a:r>
              <a:rPr lang="it-IT" sz="5400" dirty="0"/>
              <a:t> </a:t>
            </a:r>
            <a:r>
              <a:rPr lang="it-IT" sz="5400" dirty="0" err="1"/>
              <a:t>Analyses</a:t>
            </a:r>
            <a:endParaRPr lang="it-IT"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45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" y="538325"/>
            <a:ext cx="5464302" cy="4066060"/>
          </a:xfrm>
          <a:prstGeom prst="rect">
            <a:avLst/>
          </a:prstGeom>
        </p:spPr>
      </p:pic>
      <p:sp>
        <p:nvSpPr>
          <p:cNvPr id="24" name="Google Shape;385;p37">
            <a:extLst>
              <a:ext uri="{FF2B5EF4-FFF2-40B4-BE49-F238E27FC236}">
                <a16:creationId xmlns:a16="http://schemas.microsoft.com/office/drawing/2014/main" id="{9A60081F-9B54-7D73-C423-79643ECB6F9D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yearly growth of electricity generation from LC source: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21.6%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1C195B-2368-FC09-2EA3-9687A773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8" y="1159607"/>
            <a:ext cx="5426991" cy="2764693"/>
          </a:xfrm>
          <a:prstGeom prst="rect">
            <a:avLst/>
          </a:prstGeom>
        </p:spPr>
      </p:pic>
      <p:cxnSp>
        <p:nvCxnSpPr>
          <p:cNvPr id="6" name="Google Shape;434;p41">
            <a:extLst>
              <a:ext uri="{FF2B5EF4-FFF2-40B4-BE49-F238E27FC236}">
                <a16:creationId xmlns:a16="http://schemas.microsoft.com/office/drawing/2014/main" id="{5EF24094-9369-283C-FD73-F134CFFF85A7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85;p37">
            <a:extLst>
              <a:ext uri="{FF2B5EF4-FFF2-40B4-BE49-F238E27FC236}">
                <a16:creationId xmlns:a16="http://schemas.microsoft.com/office/drawing/2014/main" id="{1CBE67B2-1ED4-1B8A-C676-E82749C17943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of LC electricity generated by China and USA: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93503"/>
      </p:ext>
    </p:extLst>
  </p:cSld>
  <p:clrMapOvr>
    <a:masterClrMapping/>
  </p:clrMapOvr>
</p:sld>
</file>

<file path=ppt/theme/theme1.xml><?xml version="1.0" encoding="utf-8"?>
<a:theme xmlns:a="http://schemas.openxmlformats.org/drawingml/2006/main" name="Antibiotic Resistance Clinical Case Report by Slidesgo">
  <a:themeElements>
    <a:clrScheme name="Simple Light">
      <a:dk1>
        <a:srgbClr val="525151"/>
      </a:dk1>
      <a:lt1>
        <a:srgbClr val="F0EEEA"/>
      </a:lt1>
      <a:dk2>
        <a:srgbClr val="F46B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5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422</Words>
  <Application>Microsoft Office PowerPoint</Application>
  <PresentationFormat>On-screen Show (16:9)</PresentationFormat>
  <Paragraphs>76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Bebas Neue</vt:lpstr>
      <vt:lpstr>DM Serif Display</vt:lpstr>
      <vt:lpstr>Arial</vt:lpstr>
      <vt:lpstr>Open Sans</vt:lpstr>
      <vt:lpstr>Antibiotic Resistance Clinical Case Report by Slidesgo</vt:lpstr>
      <vt:lpstr>Low-Carbon Electricity Generation: A Comprehensive Analysis</vt:lpstr>
      <vt:lpstr>03</vt:lpstr>
      <vt:lpstr>01</vt:lpstr>
      <vt:lpstr>11</vt:lpstr>
      <vt:lpstr>The datasets</vt:lpstr>
      <vt:lpstr>The final dataset</vt:lpstr>
      <vt:lpstr>02</vt:lpstr>
      <vt:lpstr>A global overview</vt:lpstr>
      <vt:lpstr>A global overview</vt:lpstr>
      <vt:lpstr>History of low-carbon generation</vt:lpstr>
      <vt:lpstr>First phase: the dawn of low-carbon electricity</vt:lpstr>
      <vt:lpstr>Second phase: nuclear’s golden age</vt:lpstr>
      <vt:lpstr>Third phase: renewables’ golden age</vt:lpstr>
      <vt:lpstr>Grouping in macroregions</vt:lpstr>
      <vt:lpstr>Low-carbon and macroregions: how does generation vary?</vt:lpstr>
      <vt:lpstr>Transversal importance of hydropower</vt:lpstr>
      <vt:lpstr>Zoom on non-hydro renewables</vt:lpstr>
      <vt:lpstr>Higher share means stronger green transition?</vt:lpstr>
      <vt:lpstr>South-Africa: the outperforming country</vt:lpstr>
      <vt:lpstr>The Green Score</vt:lpstr>
      <vt:lpstr>Green Score in different countries</vt:lpstr>
      <vt:lpstr>Hydropower dominance in the outliers</vt:lpstr>
      <vt:lpstr>Laos: the Battery of Southeast Asia</vt:lpstr>
      <vt:lpstr>Which sources influence the Green Score?</vt:lpstr>
      <vt:lpstr>Macroregions and Green Scores</vt:lpstr>
      <vt:lpstr>Developed Countries: an heterogeneous energy mix</vt:lpstr>
      <vt:lpstr>Developed Countries: some driven by hydropower</vt:lpstr>
      <vt:lpstr>Developed Countries: others by nuclear power</vt:lpstr>
      <vt:lpstr>Developed Countries: others still by non-hydro renewables</vt:lpstr>
      <vt:lpstr>Eastern Europe: the nuclear region</vt:lpstr>
      <vt:lpstr>Latin-America, Asia and Sub-Saharan Africa: the hydropower rule</vt:lpstr>
      <vt:lpstr>Latin-America, Asia and Sub-Saharan Africa: the hydropower rule</vt:lpstr>
      <vt:lpstr>Latin-America, Asia and Sub-Saharan Africa: the hydropower rule</vt:lpstr>
      <vt:lpstr>Uruguay: the wind republic</vt:lpstr>
      <vt:lpstr>Kenya: a successful exploitation</vt:lpstr>
      <vt:lpstr>Kenya: a successful exploitation</vt:lpstr>
      <vt:lpstr>The Middle East and North Africa: the fossil fuel dependency</vt:lpstr>
      <vt:lpstr>Per capita reserves of oil and gas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Low-Carbon Electricity Generation: A Comprehensive Analysis</dc:title>
  <dc:creator>Valerio Rocca</dc:creator>
  <cp:lastModifiedBy>Valerio Rocca</cp:lastModifiedBy>
  <cp:revision>10</cp:revision>
  <dcterms:modified xsi:type="dcterms:W3CDTF">2023-05-22T17:42:25Z</dcterms:modified>
</cp:coreProperties>
</file>